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4" r:id="rId5"/>
    <p:sldId id="269" r:id="rId6"/>
    <p:sldId id="259" r:id="rId7"/>
    <p:sldId id="260" r:id="rId8"/>
    <p:sldId id="261" r:id="rId9"/>
    <p:sldId id="270" r:id="rId10"/>
    <p:sldId id="262" r:id="rId11"/>
    <p:sldId id="263" r:id="rId12"/>
    <p:sldId id="268" r:id="rId13"/>
    <p:sldId id="265" r:id="rId14"/>
    <p:sldId id="267" r:id="rId15"/>
    <p:sldId id="266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9" r:id="rId44"/>
    <p:sldId id="298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134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DF5E-5288-47E2-94C6-EA956E2CB7BC}" type="datetimeFigureOut">
              <a:rPr lang="ru-RU" smtClean="0"/>
              <a:pPr/>
              <a:t>22.10.2010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7F7623-F339-46BD-B25C-04598FB8AD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DF5E-5288-47E2-94C6-EA956E2CB7BC}" type="datetimeFigureOut">
              <a:rPr lang="ru-RU" smtClean="0"/>
              <a:pPr/>
              <a:t>22.10.2010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7623-F339-46BD-B25C-04598FB8AD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DF5E-5288-47E2-94C6-EA956E2CB7BC}" type="datetimeFigureOut">
              <a:rPr lang="ru-RU" smtClean="0"/>
              <a:pPr/>
              <a:t>22.10.2010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7623-F339-46BD-B25C-04598FB8AD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52DF5E-5288-47E2-94C6-EA956E2CB7BC}" type="datetimeFigureOut">
              <a:rPr lang="ru-RU" smtClean="0"/>
              <a:pPr/>
              <a:t>22.10.2010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87F7623-F339-46BD-B25C-04598FB8AD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DF5E-5288-47E2-94C6-EA956E2CB7BC}" type="datetimeFigureOut">
              <a:rPr lang="ru-RU" smtClean="0"/>
              <a:pPr/>
              <a:t>22.10.2010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7623-F339-46BD-B25C-04598FB8AD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DF5E-5288-47E2-94C6-EA956E2CB7BC}" type="datetimeFigureOut">
              <a:rPr lang="ru-RU" smtClean="0"/>
              <a:pPr/>
              <a:t>22.10.2010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7623-F339-46BD-B25C-04598FB8AD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7623-F339-46BD-B25C-04598FB8AD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DF5E-5288-47E2-94C6-EA956E2CB7BC}" type="datetimeFigureOut">
              <a:rPr lang="ru-RU" smtClean="0"/>
              <a:pPr/>
              <a:t>22.10.2010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DF5E-5288-47E2-94C6-EA956E2CB7BC}" type="datetimeFigureOut">
              <a:rPr lang="ru-RU" smtClean="0"/>
              <a:pPr/>
              <a:t>22.10.2010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7623-F339-46BD-B25C-04598FB8AD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DF5E-5288-47E2-94C6-EA956E2CB7BC}" type="datetimeFigureOut">
              <a:rPr lang="ru-RU" smtClean="0"/>
              <a:pPr/>
              <a:t>22.10.2010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7623-F339-46BD-B25C-04598FB8AD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52DF5E-5288-47E2-94C6-EA956E2CB7BC}" type="datetimeFigureOut">
              <a:rPr lang="ru-RU" smtClean="0"/>
              <a:pPr/>
              <a:t>22.10.2010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87F7623-F339-46BD-B25C-04598FB8AD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DF5E-5288-47E2-94C6-EA956E2CB7BC}" type="datetimeFigureOut">
              <a:rPr lang="ru-RU" smtClean="0"/>
              <a:pPr/>
              <a:t>22.10.2010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7F7623-F339-46BD-B25C-04598FB8AD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452DF5E-5288-47E2-94C6-EA956E2CB7BC}" type="datetimeFigureOut">
              <a:rPr lang="ru-RU" smtClean="0"/>
              <a:pPr/>
              <a:t>22.10.2010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87F7623-F339-46BD-B25C-04598FB8AD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push dir="d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928670"/>
            <a:ext cx="62151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/>
              <a:t>Он большой, как мяч футбольный,</a:t>
            </a:r>
          </a:p>
          <a:p>
            <a:r>
              <a:rPr lang="ru-RU" sz="2800" dirty="0"/>
              <a:t>Если спелый – все довольны.</a:t>
            </a:r>
          </a:p>
          <a:p>
            <a:r>
              <a:rPr lang="ru-RU" sz="2800" dirty="0"/>
              <a:t>Так приятен он на вкус</a:t>
            </a:r>
          </a:p>
          <a:p>
            <a:r>
              <a:rPr lang="ru-RU" sz="2800" dirty="0"/>
              <a:t>Что это за шар?</a:t>
            </a:r>
          </a:p>
        </p:txBody>
      </p:sp>
      <p:pic>
        <p:nvPicPr>
          <p:cNvPr id="3" name="Рисунок 2" descr="a2048cf6385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2857496"/>
            <a:ext cx="3929090" cy="3071834"/>
          </a:xfrm>
          <a:prstGeom prst="rect">
            <a:avLst/>
          </a:prstGeom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14546" y="5715016"/>
            <a:ext cx="4692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Родина арбуза - Южная Африка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928670"/>
            <a:ext cx="8286808" cy="4460641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4429124" y="3214686"/>
            <a:ext cx="1143008" cy="1285884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714356"/>
            <a:ext cx="78581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Арбуз - род однолетних травянистых растений семейства тыквенных. Оказывается, арбуз знали в Египте еще 4000 лет назад. на рисунках древних египтян, в гробницах, были найдены изображения арбузов: семена и остатки листьев. Родина арбуза - пустыни Калахари и </a:t>
            </a:r>
            <a:r>
              <a:rPr lang="ru-RU" sz="2000" dirty="0" err="1" smtClean="0"/>
              <a:t>Набиб</a:t>
            </a:r>
            <a:r>
              <a:rPr lang="ru-RU" sz="2000" dirty="0" smtClean="0"/>
              <a:t> на юге и пустыни Судана в Центре Африки. В Россию арбузы вплоть до конца XVII века привозили из-за границы как заморское лакомство. Сырыми их тогда не ели, а долго вымачивали дольки и варили с перцем и другими пряностями. Первые арбузы были посеяны по царскому указу от 11 ноября 1660 года, причем предписывалось: как только диковинные овощи (а правильнее - ягоды) поспеют, немедленно доставить их в Москву. При Петре I арбузы уже не ввозили из-за границы. Их часто подавали во дворцах. Но не свежими, а опять-таки вымоченными в сахарном сиропе. Русское название арбуз получил от слова "</a:t>
            </a:r>
            <a:r>
              <a:rPr lang="ru-RU" sz="2000" dirty="0" err="1" smtClean="0"/>
              <a:t>харбюза</a:t>
            </a:r>
            <a:r>
              <a:rPr lang="ru-RU" sz="2000" dirty="0" smtClean="0"/>
              <a:t>", что в иранских языках означает дыня, или "огромный огурец".</a:t>
            </a:r>
            <a:endParaRPr lang="ru-RU" sz="2000" dirty="0"/>
          </a:p>
        </p:txBody>
      </p:sp>
      <p:pic>
        <p:nvPicPr>
          <p:cNvPr id="3" name="Рисунок 2" descr="t4_13812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5715016"/>
            <a:ext cx="999176" cy="746884"/>
          </a:xfrm>
          <a:prstGeom prst="rect">
            <a:avLst/>
          </a:prstGeom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2285992"/>
            <a:ext cx="6286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Где выращивают арбузы?</a:t>
            </a:r>
            <a:endParaRPr lang="ru-RU" sz="4400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714488"/>
            <a:ext cx="4843122" cy="2786082"/>
          </a:xfrm>
          <a:prstGeom prst="rect">
            <a:avLst/>
          </a:prstGeom>
        </p:spPr>
      </p:pic>
      <p:pic>
        <p:nvPicPr>
          <p:cNvPr id="4" name="Рисунок 3" descr="t4_1381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2786058"/>
            <a:ext cx="475935" cy="355761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286380" y="1357298"/>
          <a:ext cx="3405190" cy="3931920"/>
        </p:xfrm>
        <a:graphic>
          <a:graphicData uri="http://schemas.openxmlformats.org/drawingml/2006/table">
            <a:tbl>
              <a:tblPr/>
              <a:tblGrid>
                <a:gridCol w="476232"/>
                <a:gridCol w="1428760"/>
                <a:gridCol w="150019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Страна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Производство </a:t>
                      </a:r>
                      <a:r>
                        <a:rPr lang="ru-RU" dirty="0" smtClean="0"/>
                        <a:t>арбузов</a:t>
                      </a:r>
                      <a:endParaRPr lang="ru-RU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/>
                        <a:t>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Китай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62 256 973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/>
                        <a:t>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Турция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3 796 680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/>
                        <a:t>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Иран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3 300 000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/>
                        <a:t>4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Бразилия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2 092 630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/>
                        <a:t>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США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1 944 490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/>
                        <a:t>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Египет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1 912 991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/>
                        <a:t>7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Россия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1 060 000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/>
                        <a:t>8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Мексика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1 058 848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/>
                        <a:t>9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Узбекистан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840 000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Рисунок 6" descr="t4_1381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2428868"/>
            <a:ext cx="475935" cy="355761"/>
          </a:xfrm>
          <a:prstGeom prst="rect">
            <a:avLst/>
          </a:prstGeom>
        </p:spPr>
      </p:pic>
      <p:pic>
        <p:nvPicPr>
          <p:cNvPr id="8" name="Рисунок 7" descr="t4_1381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2500306"/>
            <a:ext cx="475935" cy="355761"/>
          </a:xfrm>
          <a:prstGeom prst="rect">
            <a:avLst/>
          </a:prstGeom>
        </p:spPr>
      </p:pic>
      <p:pic>
        <p:nvPicPr>
          <p:cNvPr id="9" name="Рисунок 8" descr="t4_1381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2428868"/>
            <a:ext cx="475935" cy="355761"/>
          </a:xfrm>
          <a:prstGeom prst="rect">
            <a:avLst/>
          </a:prstGeom>
        </p:spPr>
      </p:pic>
      <p:pic>
        <p:nvPicPr>
          <p:cNvPr id="10" name="Рисунок 9" descr="t4_1381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3357562"/>
            <a:ext cx="475935" cy="355761"/>
          </a:xfrm>
          <a:prstGeom prst="rect">
            <a:avLst/>
          </a:prstGeom>
        </p:spPr>
      </p:pic>
      <p:pic>
        <p:nvPicPr>
          <p:cNvPr id="11" name="Рисунок 10" descr="t4_1381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2357430"/>
            <a:ext cx="475935" cy="355761"/>
          </a:xfrm>
          <a:prstGeom prst="rect">
            <a:avLst/>
          </a:prstGeom>
        </p:spPr>
      </p:pic>
      <p:pic>
        <p:nvPicPr>
          <p:cNvPr id="12" name="Рисунок 11" descr="t4_1381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2143116"/>
            <a:ext cx="475935" cy="355761"/>
          </a:xfrm>
          <a:prstGeom prst="rect">
            <a:avLst/>
          </a:prstGeom>
        </p:spPr>
      </p:pic>
      <p:pic>
        <p:nvPicPr>
          <p:cNvPr id="13" name="Рисунок 12" descr="t4_1381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3786190"/>
            <a:ext cx="475935" cy="355761"/>
          </a:xfrm>
          <a:prstGeom prst="rect">
            <a:avLst/>
          </a:prstGeom>
        </p:spPr>
      </p:pic>
      <p:pic>
        <p:nvPicPr>
          <p:cNvPr id="14" name="Рисунок 13" descr="t4_1381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2428868"/>
            <a:ext cx="475935" cy="355761"/>
          </a:xfrm>
          <a:prstGeom prst="rect">
            <a:avLst/>
          </a:prstGeom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3000372"/>
            <a:ext cx="550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Как растет арбуз?</a:t>
            </a:r>
            <a:endParaRPr lang="ru-RU" sz="4000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7" name="Picture 3" descr="http://upload.wikimedia.org/wikipedia/commons/thumb/a/a6/Starr_080610-8346_Citrullus_lanatus.jpg/140px-Starr_080610-8346_Citrullus_lanat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1571636" cy="2099258"/>
          </a:xfrm>
          <a:prstGeom prst="rect">
            <a:avLst/>
          </a:prstGeom>
          <a:noFill/>
        </p:spPr>
      </p:pic>
      <p:pic>
        <p:nvPicPr>
          <p:cNvPr id="1031" name="Picture 7" descr="http://upload.wikimedia.org/wikipedia/commons/thumb/9/94/Citrullus_lanatus_flower.JPG/140px-Citrullus_lanatus_flow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857232"/>
            <a:ext cx="2190765" cy="1643074"/>
          </a:xfrm>
          <a:prstGeom prst="rect">
            <a:avLst/>
          </a:prstGeom>
          <a:noFill/>
        </p:spPr>
      </p:pic>
      <p:pic>
        <p:nvPicPr>
          <p:cNvPr id="1033" name="Picture 9" descr="http://upload.wikimedia.org/wikipedia/commons/thumb/4/48/Watermelon-2.JPG/140px-Watermelon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857232"/>
            <a:ext cx="2190765" cy="1643074"/>
          </a:xfrm>
          <a:prstGeom prst="rect">
            <a:avLst/>
          </a:prstGeom>
          <a:noFill/>
        </p:spPr>
      </p:pic>
      <p:pic>
        <p:nvPicPr>
          <p:cNvPr id="1035" name="Picture 11" descr="http://upload.wikimedia.org/wikipedia/commons/thumb/2/20/Citrullus_lanatus_ies.jpg/140px-Citrullus_lanatus_i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857232"/>
            <a:ext cx="1870165" cy="1643074"/>
          </a:xfrm>
          <a:prstGeom prst="rect">
            <a:avLst/>
          </a:prstGeom>
          <a:noFill/>
        </p:spPr>
      </p:pic>
      <p:pic>
        <p:nvPicPr>
          <p:cNvPr id="10" name="Рисунок 9" descr="urogai2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108" y="2786058"/>
            <a:ext cx="4857784" cy="3643338"/>
          </a:xfrm>
          <a:prstGeom prst="rect">
            <a:avLst/>
          </a:prstGeom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2071678"/>
            <a:ext cx="62151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Какого размера бывает арбуз?</a:t>
            </a:r>
            <a:endParaRPr lang="ru-RU" sz="4400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3c89_cbebaf38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4667282" cy="3500462"/>
          </a:xfrm>
          <a:prstGeom prst="rect">
            <a:avLst/>
          </a:prstGeom>
        </p:spPr>
      </p:pic>
      <p:pic>
        <p:nvPicPr>
          <p:cNvPr id="3" name="Рисунок 2" descr="2005-09-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3143248"/>
            <a:ext cx="4746311" cy="3143252"/>
          </a:xfrm>
          <a:prstGeom prst="rect">
            <a:avLst/>
          </a:prstGeom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2071678"/>
            <a:ext cx="62151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Какой формы бывает арбуз?</a:t>
            </a:r>
            <a:endParaRPr lang="ru-RU" sz="4400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ad91_48539d26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1" y="714356"/>
            <a:ext cx="3857653" cy="2893240"/>
          </a:xfrm>
          <a:prstGeom prst="rect">
            <a:avLst/>
          </a:prstGeom>
        </p:spPr>
      </p:pic>
      <p:pic>
        <p:nvPicPr>
          <p:cNvPr id="3" name="Рисунок 2" descr="p_img_187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2285992"/>
            <a:ext cx="5291061" cy="3962417"/>
          </a:xfrm>
          <a:prstGeom prst="rect">
            <a:avLst/>
          </a:prstGeom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000108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Знаете ли вы, что такое </a:t>
            </a:r>
            <a:r>
              <a:rPr lang="ru-RU" sz="3600" dirty="0"/>
              <a:t>а</a:t>
            </a:r>
            <a:r>
              <a:rPr lang="ru-RU" sz="3600" dirty="0" smtClean="0"/>
              <a:t>рбуз?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500166" y="2571744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Фрукт?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7818" y="2643182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Овощ?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4357694"/>
            <a:ext cx="3786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Ягода!</a:t>
            </a:r>
            <a:endParaRPr lang="ru-RU" sz="8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be79_1abe8068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142984"/>
            <a:ext cx="8286302" cy="4728980"/>
          </a:xfrm>
          <a:prstGeom prst="rect">
            <a:avLst/>
          </a:prstGeom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2071678"/>
            <a:ext cx="6215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Чем полезен арбуз?</a:t>
            </a:r>
            <a:endParaRPr lang="ru-RU" sz="4400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80724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Традиционно арбуз считают скорее лакомством, чем продуктом питания. А о том, что он является еще и лечебным средством, многие вообще не подозревают.</a:t>
            </a:r>
          </a:p>
          <a:p>
            <a:r>
              <a:rPr lang="ru-RU" sz="2000" dirty="0" smtClean="0"/>
              <a:t>Мякоть арбуза содержит хорошо усвояемые естественные сахара, большую часть которых составляют фруктоза и глюкоза, меньшую - сахароза. Также в арбузе содержатся витамины B1, B2, С, РР, </a:t>
            </a:r>
            <a:r>
              <a:rPr lang="ru-RU" sz="2000" dirty="0" err="1" smtClean="0"/>
              <a:t>фолиевая</a:t>
            </a:r>
            <a:r>
              <a:rPr lang="ru-RU" sz="2000" dirty="0" smtClean="0"/>
              <a:t> кислота, каротин, пектиновые полисахариды, клетчатка и микроэлементы: калий, магний, железо, натрий, кальций, фосфор и др. Такой богатый ассортимент питательных веществ благотворно влияет на </a:t>
            </a:r>
            <a:r>
              <a:rPr lang="ru-RU" sz="2000" dirty="0" err="1" smtClean="0"/>
              <a:t>сердечно-сосудистую</a:t>
            </a:r>
            <a:r>
              <a:rPr lang="ru-RU" sz="2000" dirty="0" smtClean="0"/>
              <a:t> систему, железы внутренней секреции, способствует повышению активности полезной кишечной микрофлоры. В России издавна широко применяли в народной медицине как мочегонное при отеках почечного и </a:t>
            </a:r>
            <a:r>
              <a:rPr lang="ru-RU" sz="2000" dirty="0" err="1" smtClean="0"/>
              <a:t>сердечно-сосудистого</a:t>
            </a:r>
            <a:r>
              <a:rPr lang="ru-RU" sz="2000" dirty="0" smtClean="0"/>
              <a:t> происхождения. В настоящее время арбузы показаны при таких урологических заболеваниях, как цистит, нефрит, </a:t>
            </a:r>
            <a:r>
              <a:rPr lang="ru-RU" sz="2000" dirty="0" err="1" smtClean="0"/>
              <a:t>пиелонефрит</a:t>
            </a:r>
            <a:r>
              <a:rPr lang="ru-RU" sz="2000" dirty="0" smtClean="0"/>
              <a:t>. Очень важно, что клетчатка арбузов содержит калий, который при приеме других мочегонных лекарств вымывается из организма.</a:t>
            </a:r>
            <a:endParaRPr lang="ru-RU" sz="2000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G:\Перенесенное\0a104138ac47d77b4ccfaf67f73d8f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5238787" cy="3929090"/>
          </a:xfrm>
          <a:prstGeom prst="rect">
            <a:avLst/>
          </a:prstGeom>
          <a:noFill/>
        </p:spPr>
      </p:pic>
      <p:pic>
        <p:nvPicPr>
          <p:cNvPr id="24578" name="Picture 2" descr="G:\Перенесенное\watermel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286124"/>
            <a:ext cx="4691904" cy="312192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500042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Арбуз любят взрослые и дети</a:t>
            </a:r>
            <a:endParaRPr lang="ru-RU" sz="3200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037112_22874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071546"/>
            <a:ext cx="3671086" cy="2643182"/>
          </a:xfrm>
          <a:prstGeom prst="rect">
            <a:avLst/>
          </a:prstGeom>
        </p:spPr>
      </p:pic>
      <p:pic>
        <p:nvPicPr>
          <p:cNvPr id="3" name="Рисунок 2" descr="x_812a746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6" y="1142984"/>
            <a:ext cx="3333772" cy="25003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910" y="357166"/>
            <a:ext cx="778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И другие не прочь полакомиться…</a:t>
            </a:r>
            <a:endParaRPr lang="ru-RU" sz="2800" dirty="0"/>
          </a:p>
        </p:txBody>
      </p:sp>
      <p:pic>
        <p:nvPicPr>
          <p:cNvPr id="5" name="Рисунок 4" descr="Arbuz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3143248"/>
            <a:ext cx="4333240" cy="3241040"/>
          </a:xfrm>
          <a:prstGeom prst="rect">
            <a:avLst/>
          </a:prstGeom>
        </p:spPr>
      </p:pic>
      <p:pic>
        <p:nvPicPr>
          <p:cNvPr id="6" name="Рисунок 5" descr="def075e7ed3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2214554"/>
            <a:ext cx="5246702" cy="3924533"/>
          </a:xfrm>
          <a:prstGeom prst="rect">
            <a:avLst/>
          </a:prstGeom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2071678"/>
            <a:ext cx="6215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Арбузная  тема</a:t>
            </a:r>
            <a:endParaRPr lang="ru-RU" sz="4400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5b96_1af01f9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3" y="428604"/>
            <a:ext cx="3929090" cy="4146701"/>
          </a:xfrm>
          <a:prstGeom prst="rect">
            <a:avLst/>
          </a:prstGeom>
        </p:spPr>
      </p:pic>
      <p:pic>
        <p:nvPicPr>
          <p:cNvPr id="3" name="Рисунок 2" descr="FKQZIBNFKVQG2H9.MEDIUM_thum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2571744"/>
            <a:ext cx="4372354" cy="3725246"/>
          </a:xfrm>
          <a:prstGeom prst="rect">
            <a:avLst/>
          </a:prstGeom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_9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571480"/>
            <a:ext cx="2928958" cy="2532851"/>
          </a:xfrm>
          <a:prstGeom prst="rect">
            <a:avLst/>
          </a:prstGeom>
        </p:spPr>
      </p:pic>
      <p:pic>
        <p:nvPicPr>
          <p:cNvPr id="3" name="Рисунок 2" descr="314_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571876"/>
            <a:ext cx="3786214" cy="2839661"/>
          </a:xfrm>
          <a:prstGeom prst="rect">
            <a:avLst/>
          </a:prstGeom>
        </p:spPr>
      </p:pic>
      <p:pic>
        <p:nvPicPr>
          <p:cNvPr id="4" name="Рисунок 3" descr="Watermelon_Scar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3357562"/>
            <a:ext cx="2286015" cy="3048019"/>
          </a:xfrm>
          <a:prstGeom prst="rect">
            <a:avLst/>
          </a:prstGeom>
        </p:spPr>
      </p:pic>
      <p:pic>
        <p:nvPicPr>
          <p:cNvPr id="5" name="Рисунок 4" descr="img_4423-5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714356"/>
            <a:ext cx="1905000" cy="2540000"/>
          </a:xfrm>
          <a:prstGeom prst="rect">
            <a:avLst/>
          </a:prstGeom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18972065_arbu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571481"/>
            <a:ext cx="4143404" cy="3780856"/>
          </a:xfrm>
          <a:prstGeom prst="rect">
            <a:avLst/>
          </a:prstGeom>
        </p:spPr>
      </p:pic>
      <p:pic>
        <p:nvPicPr>
          <p:cNvPr id="3" name="Рисунок 2" descr="IMG_5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357166"/>
            <a:ext cx="3286148" cy="3286148"/>
          </a:xfrm>
          <a:prstGeom prst="rect">
            <a:avLst/>
          </a:prstGeom>
        </p:spPr>
      </p:pic>
      <p:pic>
        <p:nvPicPr>
          <p:cNvPr id="5" name="Рисунок 4" descr="x_419868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2809284"/>
            <a:ext cx="2286016" cy="3672315"/>
          </a:xfrm>
          <a:prstGeom prst="rect">
            <a:avLst/>
          </a:prstGeom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2a5_5adc6990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500042"/>
            <a:ext cx="3254061" cy="3571900"/>
          </a:xfrm>
          <a:prstGeom prst="rect">
            <a:avLst/>
          </a:prstGeom>
        </p:spPr>
      </p:pic>
      <p:pic>
        <p:nvPicPr>
          <p:cNvPr id="3" name="Рисунок 2" descr="533dcd1afe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3286124"/>
            <a:ext cx="3929070" cy="2861673"/>
          </a:xfrm>
          <a:prstGeom prst="rect">
            <a:avLst/>
          </a:prstGeom>
        </p:spPr>
      </p:pic>
      <p:pic>
        <p:nvPicPr>
          <p:cNvPr id="4" name="Рисунок 3" descr="597_5399165b57ac3318af35812d76190d6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428604"/>
            <a:ext cx="3715989" cy="3500462"/>
          </a:xfrm>
          <a:prstGeom prst="rect">
            <a:avLst/>
          </a:prstGeom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16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00043"/>
            <a:ext cx="3714775" cy="2786082"/>
          </a:xfrm>
          <a:prstGeom prst="rect">
            <a:avLst/>
          </a:prstGeom>
        </p:spPr>
      </p:pic>
      <p:pic>
        <p:nvPicPr>
          <p:cNvPr id="3" name="Рисунок 2" descr="0_105b2_87c19c0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2714620"/>
            <a:ext cx="2427448" cy="36434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034" y="3357562"/>
            <a:ext cx="293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Красная смородина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143636" y="2214554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Крыжовник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 descr="1276775505_lekarstvennoe-rastenie-arbuz-sedobny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1571612"/>
            <a:ext cx="3929090" cy="3654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14612" y="521495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Арбуз </a:t>
            </a:r>
            <a:endParaRPr lang="ru-RU" sz="2400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6_2066_2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500042"/>
            <a:ext cx="4822065" cy="3214710"/>
          </a:xfrm>
          <a:prstGeom prst="rect">
            <a:avLst/>
          </a:prstGeom>
        </p:spPr>
      </p:pic>
      <p:pic>
        <p:nvPicPr>
          <p:cNvPr id="3" name="Рисунок 2" descr="41231960_mitenki_arbu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500042"/>
            <a:ext cx="3912352" cy="2928958"/>
          </a:xfrm>
          <a:prstGeom prst="rect">
            <a:avLst/>
          </a:prstGeom>
        </p:spPr>
      </p:pic>
      <p:pic>
        <p:nvPicPr>
          <p:cNvPr id="4" name="Рисунок 3" descr="47198736_vans2009sswatermelonpack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485366"/>
            <a:ext cx="4143404" cy="2767794"/>
          </a:xfrm>
          <a:prstGeom prst="rect">
            <a:avLst/>
          </a:prstGeom>
        </p:spPr>
      </p:pic>
      <p:pic>
        <p:nvPicPr>
          <p:cNvPr id="5" name="Рисунок 4" descr="estate-la-watermelon-fitte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3357562"/>
            <a:ext cx="4286280" cy="2859863"/>
          </a:xfrm>
          <a:prstGeom prst="rect">
            <a:avLst/>
          </a:prstGeom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0288790_1229935416425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786058"/>
            <a:ext cx="2714629" cy="3619505"/>
          </a:xfrm>
          <a:prstGeom prst="rect">
            <a:avLst/>
          </a:prstGeom>
        </p:spPr>
      </p:pic>
      <p:pic>
        <p:nvPicPr>
          <p:cNvPr id="3" name="Рисунок 2" descr="gallery1_12757346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3012542" cy="4014792"/>
          </a:xfrm>
          <a:prstGeom prst="rect">
            <a:avLst/>
          </a:prstGeom>
        </p:spPr>
      </p:pic>
      <p:pic>
        <p:nvPicPr>
          <p:cNvPr id="4" name="Рисунок 3" descr="post-122594514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500042"/>
            <a:ext cx="4357718" cy="3109633"/>
          </a:xfrm>
          <a:prstGeom prst="rect">
            <a:avLst/>
          </a:prstGeom>
        </p:spPr>
      </p:pic>
      <p:pic>
        <p:nvPicPr>
          <p:cNvPr id="5" name="Рисунок 4" descr="m_af1f4f4292173d870ba1103178781e9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3357562"/>
            <a:ext cx="4000496" cy="2673665"/>
          </a:xfrm>
          <a:prstGeom prst="rect">
            <a:avLst/>
          </a:prstGeom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500424"/>
            <a:ext cx="2928958" cy="2928958"/>
          </a:xfrm>
          <a:prstGeom prst="rect">
            <a:avLst/>
          </a:prstGeom>
        </p:spPr>
      </p:pic>
      <p:pic>
        <p:nvPicPr>
          <p:cNvPr id="3" name="Рисунок 2" descr="1245374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428604"/>
            <a:ext cx="3619504" cy="3336730"/>
          </a:xfrm>
          <a:prstGeom prst="rect">
            <a:avLst/>
          </a:prstGeom>
        </p:spPr>
      </p:pic>
      <p:pic>
        <p:nvPicPr>
          <p:cNvPr id="4" name="Рисунок 3" descr="b_2881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500042"/>
            <a:ext cx="4291482" cy="3214710"/>
          </a:xfrm>
          <a:prstGeom prst="rect">
            <a:avLst/>
          </a:prstGeom>
        </p:spPr>
      </p:pic>
      <p:pic>
        <p:nvPicPr>
          <p:cNvPr id="5" name="Рисунок 4" descr="watermelon8c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3344824"/>
            <a:ext cx="5000660" cy="3121800"/>
          </a:xfrm>
          <a:prstGeom prst="rect">
            <a:avLst/>
          </a:prstGeom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x_7adf76f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5629275" cy="4572000"/>
          </a:xfrm>
          <a:prstGeom prst="rect">
            <a:avLst/>
          </a:prstGeom>
        </p:spPr>
      </p:pic>
      <p:pic>
        <p:nvPicPr>
          <p:cNvPr id="2" name="Рисунок 1" descr="b_1981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500306"/>
            <a:ext cx="3810000" cy="3810000"/>
          </a:xfrm>
          <a:prstGeom prst="rect">
            <a:avLst/>
          </a:prstGeom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28604"/>
            <a:ext cx="5205423" cy="4014465"/>
          </a:xfrm>
          <a:prstGeom prst="rect">
            <a:avLst/>
          </a:prstGeom>
        </p:spPr>
      </p:pic>
      <p:pic>
        <p:nvPicPr>
          <p:cNvPr id="3" name="Рисунок 2" descr="1280461957_471748_4548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071810"/>
            <a:ext cx="4214804" cy="3268322"/>
          </a:xfrm>
          <a:prstGeom prst="rect">
            <a:avLst/>
          </a:prstGeom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7868djliwqi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642918"/>
            <a:ext cx="8397884" cy="5357850"/>
          </a:xfrm>
          <a:prstGeom prst="rect">
            <a:avLst/>
          </a:prstGeom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st-2-124037273396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0852" cy="6858000"/>
          </a:xfrm>
          <a:prstGeom prst="rect">
            <a:avLst/>
          </a:prstGeom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be7f_19202ae4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a108283ff9310691675fefc2d30a55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0"/>
            <a:ext cx="7315200" cy="6858000"/>
          </a:xfrm>
          <a:prstGeom prst="rect">
            <a:avLst/>
          </a:prstGeom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9299523.jp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0"/>
            <a:ext cx="5194935" cy="6858000"/>
          </a:xfrm>
          <a:prstGeom prst="rect">
            <a:avLst/>
          </a:prstGeom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814393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Слово «арбуз» </a:t>
            </a:r>
            <a:r>
              <a:rPr lang="ru-RU" sz="3200" dirty="0" smtClean="0"/>
              <a:t>заимствовано из диалектов тюркского языка, где начальная «к» не даёт звука, то есть «</a:t>
            </a:r>
            <a:r>
              <a:rPr lang="ru-RU" sz="3200" dirty="0" err="1" smtClean="0"/>
              <a:t>карбуз</a:t>
            </a:r>
            <a:r>
              <a:rPr lang="ru-RU" sz="3200" dirty="0" smtClean="0"/>
              <a:t>» соответствует «арбуз». По-украински и </a:t>
            </a:r>
            <a:r>
              <a:rPr lang="ru-RU" sz="3200" dirty="0" err="1" smtClean="0"/>
              <a:t>белорусски</a:t>
            </a:r>
            <a:r>
              <a:rPr lang="ru-RU" sz="3200" dirty="0" smtClean="0"/>
              <a:t> слово </a:t>
            </a:r>
            <a:r>
              <a:rPr lang="ru-RU" sz="3200" i="1" dirty="0" smtClean="0"/>
              <a:t>арбуз</a:t>
            </a:r>
            <a:r>
              <a:rPr lang="ru-RU" sz="3200" dirty="0" smtClean="0"/>
              <a:t> обозначается словом </a:t>
            </a:r>
            <a:r>
              <a:rPr lang="ru-RU" sz="3200" i="1" dirty="0" smtClean="0"/>
              <a:t>кавун.</a:t>
            </a:r>
            <a:r>
              <a:rPr lang="ru-RU" sz="3200" dirty="0" smtClean="0"/>
              <a:t> Тюркское </a:t>
            </a:r>
            <a:r>
              <a:rPr lang="ru-RU" sz="3200" dirty="0" smtClean="0"/>
              <a:t>«</a:t>
            </a:r>
            <a:r>
              <a:rPr lang="ru-RU" sz="3200" dirty="0" err="1" smtClean="0"/>
              <a:t>карбуз</a:t>
            </a:r>
            <a:r>
              <a:rPr lang="ru-RU" sz="3200" dirty="0" smtClean="0"/>
              <a:t>» восходит к персидскому </a:t>
            </a:r>
            <a:r>
              <a:rPr lang="ru-RU" sz="3200" dirty="0" err="1" smtClean="0"/>
              <a:t>xarbu=za</a:t>
            </a:r>
            <a:r>
              <a:rPr lang="ru-RU" sz="3200" dirty="0" smtClean="0"/>
              <a:t>, от </a:t>
            </a:r>
            <a:r>
              <a:rPr lang="ru-RU" sz="3200" dirty="0" err="1" smtClean="0"/>
              <a:t>xarbu=zak</a:t>
            </a:r>
            <a:r>
              <a:rPr lang="ru-RU" sz="3200" dirty="0" smtClean="0"/>
              <a:t> — </a:t>
            </a:r>
            <a:r>
              <a:rPr lang="ru-RU" sz="3200" i="1" dirty="0" smtClean="0"/>
              <a:t>дыня</a:t>
            </a:r>
            <a:r>
              <a:rPr lang="ru-RU" sz="3200" dirty="0" smtClean="0"/>
              <a:t> (буквально «ослиный </a:t>
            </a:r>
            <a:r>
              <a:rPr lang="ru-RU" sz="3200" dirty="0" smtClean="0"/>
              <a:t>огурец). </a:t>
            </a:r>
            <a:r>
              <a:rPr lang="ru-RU" sz="3200" dirty="0" smtClean="0"/>
              <a:t>По-гречески арбуз (растение) будет «</a:t>
            </a:r>
            <a:r>
              <a:rPr lang="ru-RU" sz="3200" dirty="0" err="1" smtClean="0"/>
              <a:t>καρπουζιά</a:t>
            </a:r>
            <a:r>
              <a:rPr lang="ru-RU" sz="3200" dirty="0" smtClean="0"/>
              <a:t>», «</a:t>
            </a:r>
            <a:r>
              <a:rPr lang="ru-RU" sz="3200" dirty="0" err="1" smtClean="0"/>
              <a:t>карпузиа</a:t>
            </a:r>
            <a:r>
              <a:rPr lang="ru-RU" sz="3200" dirty="0" smtClean="0"/>
              <a:t>», плод -«</a:t>
            </a:r>
            <a:r>
              <a:rPr lang="ru-RU" sz="3200" dirty="0" err="1" smtClean="0"/>
              <a:t>καρπούζι</a:t>
            </a:r>
            <a:r>
              <a:rPr lang="ru-RU" sz="3200" dirty="0" smtClean="0"/>
              <a:t>», «</a:t>
            </a:r>
            <a:r>
              <a:rPr lang="ru-RU" sz="3200" dirty="0" err="1" smtClean="0"/>
              <a:t>карпузи</a:t>
            </a:r>
            <a:r>
              <a:rPr lang="ru-RU" sz="3200" dirty="0" smtClean="0"/>
              <a:t>».</a:t>
            </a:r>
            <a:endParaRPr lang="ru-RU" sz="3200" dirty="0"/>
          </a:p>
        </p:txBody>
      </p:sp>
      <p:pic>
        <p:nvPicPr>
          <p:cNvPr id="3" name="Рисунок 2" descr="t4_13812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5572140"/>
            <a:ext cx="999176" cy="746884"/>
          </a:xfrm>
          <a:prstGeom prst="rect">
            <a:avLst/>
          </a:prstGeom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ving_0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4" y="928670"/>
            <a:ext cx="9104796" cy="4643446"/>
          </a:xfrm>
          <a:prstGeom prst="rect">
            <a:avLst/>
          </a:prstGeom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032443_1210863414_karving_0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46"/>
            <a:ext cx="9122826" cy="4500594"/>
          </a:xfrm>
          <a:prstGeom prst="rect">
            <a:avLst/>
          </a:prstGeom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4173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8" cy="6858000"/>
          </a:xfrm>
          <a:prstGeom prst="rect">
            <a:avLst/>
          </a:prstGeom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be98_ccfa9d38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703" y="0"/>
            <a:ext cx="4740593" cy="6858000"/>
          </a:xfrm>
          <a:prstGeom prst="rect">
            <a:avLst/>
          </a:prstGeom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yan_na_arbuz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ransition spd="med">
    <p:push dir="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2071678"/>
            <a:ext cx="62151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Как  правильно  есть арбуз?</a:t>
            </a:r>
            <a:endParaRPr lang="ru-RU" sz="4400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0810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071546"/>
            <a:ext cx="7995861" cy="3857652"/>
          </a:xfrm>
          <a:prstGeom prst="rect">
            <a:avLst/>
          </a:prstGeom>
        </p:spPr>
      </p:pic>
      <p:sp>
        <p:nvSpPr>
          <p:cNvPr id="3" name="Крест 2"/>
          <p:cNvSpPr/>
          <p:nvPr/>
        </p:nvSpPr>
        <p:spPr>
          <a:xfrm rot="2786688">
            <a:off x="2188265" y="494057"/>
            <a:ext cx="5121235" cy="5082042"/>
          </a:xfrm>
          <a:prstGeom prst="plus">
            <a:avLst>
              <a:gd name="adj" fmla="val 4529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357166"/>
            <a:ext cx="83582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Да-да, это тоже нужно уметь делать! </a:t>
            </a:r>
            <a:br>
              <a:rPr lang="ru-RU" sz="2000" dirty="0" smtClean="0"/>
            </a:br>
            <a:r>
              <a:rPr lang="ru-RU" sz="2000" dirty="0" smtClean="0"/>
              <a:t>Е</a:t>
            </a:r>
            <a:r>
              <a:rPr lang="ru-RU" sz="2000" dirty="0" smtClean="0"/>
              <a:t>сли </a:t>
            </a:r>
            <a:r>
              <a:rPr lang="ru-RU" sz="2000" dirty="0" smtClean="0"/>
              <a:t>вы оказались в приличном </a:t>
            </a:r>
            <a:r>
              <a:rPr lang="ru-RU" sz="2000" dirty="0" smtClean="0"/>
              <a:t>обществе, тут </a:t>
            </a:r>
            <a:r>
              <a:rPr lang="ru-RU" sz="2000" dirty="0" smtClean="0"/>
              <a:t>существуют строгие правила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Арбуз подают чаще всего разрезанным на ломти с коркой. На тарелку ломоть арбуза кладут мякотью к себе, а коркой - от себя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Едят его при помощи ножа и вилки небольшими кусочками, предварительно освободив кончиком ножа каждый отрезанный кусочек от семечек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Ломоть арбуза с коркой берут из общего блюда одной или двумя руками, после чего пальцы вытирают салфеткой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Не рекомендуется разрезать ломти арбуза или дыни на небольшие куски с коркой, а потом брать поочередно каждый кусок рукой и съедать мякоть с корки, выплевывая при этом семечки арбуза на тарелку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Кстати, если вы сами принимаете гостей, то лучше подать арбуз на десертных тарелках ломтями, уже очищенными от корки. Едят такие ломтики также при помощи ножа и вилки.</a:t>
            </a:r>
            <a:endParaRPr lang="ru-RU" sz="2000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utdoor-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214422"/>
            <a:ext cx="8421174" cy="45053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0166" y="1285860"/>
            <a:ext cx="6215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Приятного аппетита!</a:t>
            </a:r>
            <a:endParaRPr lang="ru-RU" sz="4400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2714620"/>
            <a:ext cx="6429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Какой бывает арбуз?</a:t>
            </a:r>
            <a:endParaRPr lang="ru-RU" sz="4400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928670"/>
            <a:ext cx="7929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Арбуз</a:t>
            </a:r>
            <a:r>
              <a:rPr lang="ru-RU" sz="2400" dirty="0" smtClean="0"/>
              <a:t> - растение семейства тыквенных, бахчевая культура. Выращивается из-за своих плодов, которые являются крупной гладкой </a:t>
            </a:r>
            <a:r>
              <a:rPr lang="ru-RU" sz="2400" dirty="0" smtClean="0"/>
              <a:t>шаровидной </a:t>
            </a:r>
            <a:r>
              <a:rPr lang="ru-RU" sz="2400" u="sng" dirty="0" smtClean="0"/>
              <a:t>ложной </a:t>
            </a:r>
            <a:r>
              <a:rPr lang="ru-RU" sz="2400" u="sng" dirty="0" smtClean="0"/>
              <a:t>ягодой</a:t>
            </a:r>
            <a:r>
              <a:rPr lang="ru-RU" sz="2400" dirty="0" smtClean="0"/>
              <a:t> с сочной сладкой мякотью обычно ярко-красного цвета</a:t>
            </a:r>
            <a:r>
              <a:rPr lang="ru-RU" sz="2400" dirty="0" smtClean="0"/>
              <a:t>.</a:t>
            </a:r>
            <a:endParaRPr lang="ru-RU" sz="2400" dirty="0" smtClean="0"/>
          </a:p>
        </p:txBody>
      </p:sp>
      <p:pic>
        <p:nvPicPr>
          <p:cNvPr id="6" name="Рисунок 5" descr="bd9544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3357562"/>
            <a:ext cx="4000528" cy="3027427"/>
          </a:xfrm>
          <a:prstGeom prst="rect">
            <a:avLst/>
          </a:prstGeom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857232"/>
            <a:ext cx="80724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Плод - тыквина, шаровидной, овальной, уплощённой или цилиндрической формы; окраска коры от белой до тёмно-зелёной с рисунком в виде сетки, полос, пятен; мякоть </a:t>
            </a:r>
            <a:r>
              <a:rPr lang="ru-RU" sz="2400" dirty="0" err="1" smtClean="0"/>
              <a:t>розовая</a:t>
            </a:r>
            <a:r>
              <a:rPr lang="ru-RU" sz="2400" dirty="0" smtClean="0"/>
              <a:t>, красная, малиновая, реже - белая и жёлтая.</a:t>
            </a:r>
            <a:endParaRPr lang="ru-RU" sz="2400" dirty="0"/>
          </a:p>
        </p:txBody>
      </p:sp>
      <p:pic>
        <p:nvPicPr>
          <p:cNvPr id="5" name="Рисунок 4" descr="82240_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977960"/>
            <a:ext cx="2414593" cy="3212694"/>
          </a:xfrm>
          <a:prstGeom prst="rect">
            <a:avLst/>
          </a:prstGeom>
        </p:spPr>
      </p:pic>
      <p:pic>
        <p:nvPicPr>
          <p:cNvPr id="6" name="Рисунок 5" descr="watermelon-yellow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3000372"/>
            <a:ext cx="2411034" cy="3214710"/>
          </a:xfrm>
          <a:prstGeom prst="rect">
            <a:avLst/>
          </a:prstGeom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d9544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357166"/>
            <a:ext cx="4229100" cy="3200400"/>
          </a:xfrm>
          <a:prstGeom prst="rect">
            <a:avLst/>
          </a:prstGeom>
        </p:spPr>
      </p:pic>
      <p:pic>
        <p:nvPicPr>
          <p:cNvPr id="3" name="Рисунок 2" descr="36.44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071546"/>
            <a:ext cx="3143272" cy="5202657"/>
          </a:xfrm>
          <a:prstGeom prst="rect">
            <a:avLst/>
          </a:prstGeom>
        </p:spPr>
      </p:pic>
      <p:pic>
        <p:nvPicPr>
          <p:cNvPr id="4" name="Рисунок 3" descr="36138446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928934"/>
            <a:ext cx="4095762" cy="3342142"/>
          </a:xfrm>
          <a:prstGeom prst="rect">
            <a:avLst/>
          </a:prstGeom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2786058"/>
            <a:ext cx="5715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Где родился арбуз?</a:t>
            </a:r>
            <a:endParaRPr lang="ru-RU" sz="4400" dirty="0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466</TotalTime>
  <Words>415</Words>
  <Application>Microsoft Office PowerPoint</Application>
  <PresentationFormat>Экран (4:3)</PresentationFormat>
  <Paragraphs>67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37</cp:revision>
  <dcterms:created xsi:type="dcterms:W3CDTF">2010-10-21T14:10:24Z</dcterms:created>
  <dcterms:modified xsi:type="dcterms:W3CDTF">2010-10-22T03:31:59Z</dcterms:modified>
</cp:coreProperties>
</file>